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527" r:id="rId2"/>
    <p:sldId id="550" r:id="rId3"/>
    <p:sldId id="347" r:id="rId4"/>
    <p:sldId id="552" r:id="rId5"/>
    <p:sldId id="551" r:id="rId6"/>
    <p:sldId id="530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16F"/>
    <a:srgbClr val="013975"/>
    <a:srgbClr val="DC2A0B"/>
    <a:srgbClr val="FFFFFF"/>
    <a:srgbClr val="D99A70"/>
    <a:srgbClr val="DA9B71"/>
    <a:srgbClr val="EED1BD"/>
    <a:srgbClr val="F4B183"/>
    <a:srgbClr val="E84E36"/>
    <a:srgbClr val="3A8E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ijl, donker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48" autoAdjust="0"/>
    <p:restoredTop sz="94660"/>
  </p:normalViewPr>
  <p:slideViewPr>
    <p:cSldViewPr snapToGrid="0">
      <p:cViewPr varScale="1">
        <p:scale>
          <a:sx n="24" d="100"/>
          <a:sy n="24" d="100"/>
        </p:scale>
        <p:origin x="79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AC173-241F-4F81-967C-7C33D601053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6581F-DEFA-4EE4-BD82-C58BF457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989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52ACD9-B59F-4432-B4E3-E7F3107B6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3A45FA5-A6D9-488D-B158-BE574AC95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14F073-4CA1-4BC8-83C4-FE70394F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4116B4-28BB-4768-91C3-5C41ECADF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DCA191-3DBB-48EF-B8BB-941E42DF9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805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EAE6B-3667-4E58-B0F5-F5C7EEB90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59D86B-1A6B-4382-8638-1CB96F7B3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48275D-631B-4166-940B-A7F52308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C58D98-C8D4-4074-999C-F2CCDA88A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AEA1FB5-CBAF-45D9-9115-465CCC60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716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028CE5-6911-4542-9B16-CA7BDE9A7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4F6AA90-740F-4712-BFF3-DBA84EE2E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6D1D7B-C281-4693-B7A6-D3CFA7DCC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1A4C6D-5226-4578-85CD-3EB5E15D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18D2ED-1E91-45A9-BBE3-26EB415F4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433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9E09DB-8518-4DD4-888A-80721207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918911-E98A-4DF4-827A-A3411F087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BFD6AE-08EA-455E-9886-6BCCAEA65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8F35F7D-7447-4122-9656-8F434D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8ADF66B-163F-49B0-A8DC-852B54C7E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2B0E5BF-2410-450F-810F-819EADDE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960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4A65B-6014-4AEC-B0B8-7286C8B62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D8C884-9F9A-47F1-A0A7-ED9BE0C35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E2D1061-49B1-4FE8-8B34-78FC36CB6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A772341-FF7E-4FD8-90D3-2BC77163D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07475F5-15AE-479E-92D7-A2566C60B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E3CE417-9C63-4DA3-A188-E0AB694DD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01FCBA7-E1EC-40E1-BC01-CB878F6A3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36A753C-CC84-4E33-824A-9B1828F4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68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5A10D0-45F9-48C9-AE32-11CC9B665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4B5A9E5-B607-44C2-8819-6AB4FAD0F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C94C6F-2BFA-4233-AF7D-EE800BC06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AA09AD8-3CF0-4B56-AA8E-09C914DF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932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E5A2CA9-3C27-48C9-9F4C-DF5B570E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1F95C6A-DF36-4F5F-B35C-D0017BE4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5CE6072-F97E-42C4-9115-94689DE2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754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73544-A884-4515-B6B3-BBC4B2C86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BA6FB4-8D86-4338-A531-CFB60213D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C33B2B7-D078-41E0-B3E7-C4575A34C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9CDB099-AE9C-42B0-A250-0730C14CE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507244C-34BE-416E-8E6A-1312A909A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5CD2F03-02E8-47AA-A1DC-287FFC2C8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0107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A95A2-DB48-410E-B151-41D61F7A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C75D92E-6ADD-42A7-A01E-8B05C38B4D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06B1961-A2A9-4A9C-A338-92FE90E02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745CA57-A945-407B-A2EF-2157B1111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A2F3757-46FC-4C81-A836-E0ACA79E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AEA73AA-B877-46AE-97D4-A633B1390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23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46D20-2C8A-4129-9C99-857471C8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7756A47-8B29-475F-AD5E-C5E6BB3F6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F78F82-3357-49BD-874D-68C1A1148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5CBC87-823E-4812-A000-65784C62B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46BF7C-7AF3-4883-9D76-3FA45C452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781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35FD628-5C87-4A8B-83D5-97814DF27C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60A0627-8B0F-4B17-A861-805A5A67A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DC6E54-D6DA-4D60-9E58-4E140D2E0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9FE8A1-9C58-4F93-9B74-4209B7B95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F1A9B9-58A1-42CE-BB60-2DF56D1C5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829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9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3778BCB-F90D-40E3-8FEF-03755F7FC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971EBD-4EEF-4A89-A8AC-E51549BA7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2212F1-E839-4012-B238-FBD92B135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7F794-E6A2-4F97-BAB6-3E487D6ED661}" type="datetimeFigureOut">
              <a:rPr lang="nl-NL" smtClean="0"/>
              <a:t>26-4-2025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9FED7C-6377-44C4-99C8-87ECED5FB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D5A44F-4EEC-4D3D-B457-DFF92F364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557C-CBA4-492D-AEE0-B45EDFD9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8455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VojX_nT667Y?start=365&amp;feature=oembed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B4CB498-C075-48D5-A4BC-048ED8C00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70" y="2520505"/>
            <a:ext cx="4357460" cy="18169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78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o alternative text description for this image">
            <a:extLst>
              <a:ext uri="{FF2B5EF4-FFF2-40B4-BE49-F238E27FC236}">
                <a16:creationId xmlns:a16="http://schemas.microsoft.com/office/drawing/2014/main" id="{930C774C-EABC-7547-4741-40D21BEDB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637" y="-484056"/>
            <a:ext cx="6649363" cy="886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9AEEB0A-4489-E23B-B00F-6E3A27D295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13"/>
          <a:stretch/>
        </p:blipFill>
        <p:spPr>
          <a:xfrm>
            <a:off x="0" y="-1"/>
            <a:ext cx="5696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19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B5DC92F6-4D77-42F5-9177-602632FF704F}"/>
              </a:ext>
            </a:extLst>
          </p:cNvPr>
          <p:cNvSpPr/>
          <p:nvPr/>
        </p:nvSpPr>
        <p:spPr>
          <a:xfrm>
            <a:off x="679841" y="387394"/>
            <a:ext cx="5765031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b="1" dirty="0" err="1">
                <a:solidFill>
                  <a:schemeClr val="bg1"/>
                </a:solidFill>
              </a:rPr>
              <a:t>Benzomoe</a:t>
            </a:r>
            <a:endParaRPr lang="nl-NL" sz="1600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7E31571-DD34-48B8-8AC6-1BDF2AF0D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84" y="6130344"/>
            <a:ext cx="1182663" cy="493151"/>
          </a:xfrm>
          <a:prstGeom prst="round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5A364B4B-FB92-6562-BC67-95A904876063}"/>
              </a:ext>
            </a:extLst>
          </p:cNvPr>
          <p:cNvSpPr txBox="1"/>
          <p:nvPr/>
        </p:nvSpPr>
        <p:spPr>
          <a:xfrm>
            <a:off x="679840" y="1270685"/>
            <a:ext cx="1078694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Met Benzomoe willen we:</a:t>
            </a:r>
          </a:p>
          <a:p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bg1"/>
                </a:solidFill>
              </a:rPr>
              <a:t>Gebruikers van benzodiazepines helpen bij het </a:t>
            </a:r>
            <a:r>
              <a:rPr lang="nl-NL" b="1" dirty="0">
                <a:solidFill>
                  <a:schemeClr val="bg1"/>
                </a:solidFill>
              </a:rPr>
              <a:t>fit wakker worden</a:t>
            </a:r>
            <a:r>
              <a:rPr lang="nl-NL" dirty="0">
                <a:solidFill>
                  <a:schemeClr val="bg1"/>
                </a:solidFill>
              </a:rPr>
              <a:t>.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bg1"/>
                </a:solidFill>
              </a:rPr>
              <a:t>Bijdragen aan het </a:t>
            </a:r>
            <a:r>
              <a:rPr lang="nl-NL" b="1" dirty="0">
                <a:solidFill>
                  <a:schemeClr val="bg1"/>
                </a:solidFill>
              </a:rPr>
              <a:t>verminderen</a:t>
            </a:r>
            <a:r>
              <a:rPr lang="nl-NL" dirty="0">
                <a:solidFill>
                  <a:schemeClr val="bg1"/>
                </a:solidFill>
              </a:rPr>
              <a:t> van ongewenst langdurig benzodiazepinegebruik.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b="1" dirty="0">
                <a:solidFill>
                  <a:schemeClr val="bg1"/>
                </a:solidFill>
              </a:rPr>
              <a:t>Persoonsgerichte</a:t>
            </a:r>
            <a:r>
              <a:rPr lang="nl-NL" dirty="0">
                <a:solidFill>
                  <a:schemeClr val="bg1"/>
                </a:solidFill>
              </a:rPr>
              <a:t> afbouwschema's stimuleren inclusief passende begeleiding.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b="1" dirty="0">
                <a:solidFill>
                  <a:schemeClr val="bg1"/>
                </a:solidFill>
              </a:rPr>
              <a:t>Bewustwording</a:t>
            </a:r>
            <a:r>
              <a:rPr lang="nl-NL" dirty="0">
                <a:solidFill>
                  <a:schemeClr val="bg1"/>
                </a:solidFill>
              </a:rPr>
              <a:t> over de mogelijkheid van ondersteuningsmogelijkheden van zorgprofessionals.</a:t>
            </a:r>
          </a:p>
          <a:p>
            <a:pPr marL="285750" indent="-285750">
              <a:buFontTx/>
              <a:buChar char="-"/>
            </a:pPr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bg1"/>
                </a:solidFill>
              </a:rPr>
              <a:t>Regionale </a:t>
            </a:r>
            <a:r>
              <a:rPr lang="nl-NL" b="1" dirty="0">
                <a:solidFill>
                  <a:schemeClr val="bg1"/>
                </a:solidFill>
              </a:rPr>
              <a:t>samenwerking</a:t>
            </a:r>
            <a:r>
              <a:rPr lang="nl-NL" dirty="0">
                <a:solidFill>
                  <a:schemeClr val="bg1"/>
                </a:solidFill>
              </a:rPr>
              <a:t> stimuleren.</a:t>
            </a:r>
            <a:endParaRPr lang="nl-N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18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E7E31571-DD34-48B8-8AC6-1BDF2AF0D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84" y="6130344"/>
            <a:ext cx="1182663" cy="493151"/>
          </a:xfrm>
          <a:prstGeom prst="roundRect">
            <a:avLst/>
          </a:prstGeom>
        </p:spPr>
      </p:pic>
      <p:pic>
        <p:nvPicPr>
          <p:cNvPr id="3" name="Onlinemedia 1" title="Curator Tour - Embassy of Health">
            <a:hlinkClick r:id="" action="ppaction://media"/>
            <a:extLst>
              <a:ext uri="{FF2B5EF4-FFF2-40B4-BE49-F238E27FC236}">
                <a16:creationId xmlns:a16="http://schemas.microsoft.com/office/drawing/2014/main" id="{193235CE-D9E9-0CB4-DBD1-9A26BC25A2C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40610" y="1200851"/>
            <a:ext cx="3862707" cy="2182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Image preview">
            <a:extLst>
              <a:ext uri="{FF2B5EF4-FFF2-40B4-BE49-F238E27FC236}">
                <a16:creationId xmlns:a16="http://schemas.microsoft.com/office/drawing/2014/main" id="{BEEA4359-3CC7-E05E-9161-D2C196DE1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958" y="1200851"/>
            <a:ext cx="3542610" cy="4720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D29C94A-2969-CA04-6A51-00D3B4D49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1769" y="3695264"/>
            <a:ext cx="3831548" cy="2226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No alternative text description for this image">
            <a:extLst>
              <a:ext uri="{FF2B5EF4-FFF2-40B4-BE49-F238E27FC236}">
                <a16:creationId xmlns:a16="http://schemas.microsoft.com/office/drawing/2014/main" id="{50BA8FA6-504B-4176-161A-A370289F5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53" y="1200851"/>
            <a:ext cx="3541516" cy="472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D485C4BE-3DD4-05D5-DF18-D36AD775CB56}"/>
              </a:ext>
            </a:extLst>
          </p:cNvPr>
          <p:cNvSpPr/>
          <p:nvPr/>
        </p:nvSpPr>
        <p:spPr>
          <a:xfrm>
            <a:off x="679841" y="387394"/>
            <a:ext cx="5765031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b="1" dirty="0">
                <a:solidFill>
                  <a:schemeClr val="bg1"/>
                </a:solidFill>
                <a:latin typeface="Odudo Soft Semi Bold" panose="00000700000000000000" pitchFamily="50" charset="0"/>
              </a:rPr>
              <a:t>Benzomoe: verleden</a:t>
            </a:r>
            <a:endParaRPr lang="nl-NL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24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B5DC92F6-4D77-42F5-9177-602632FF704F}"/>
              </a:ext>
            </a:extLst>
          </p:cNvPr>
          <p:cNvSpPr/>
          <p:nvPr/>
        </p:nvSpPr>
        <p:spPr>
          <a:xfrm>
            <a:off x="679841" y="387394"/>
            <a:ext cx="5765031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b="1" dirty="0" err="1">
                <a:solidFill>
                  <a:schemeClr val="bg1"/>
                </a:solidFill>
              </a:rPr>
              <a:t>Benzomoe</a:t>
            </a:r>
            <a:endParaRPr lang="nl-NL" sz="1600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7E31571-DD34-48B8-8AC6-1BDF2AF0D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84" y="6130344"/>
            <a:ext cx="1182663" cy="493151"/>
          </a:xfrm>
          <a:prstGeom prst="round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5A364B4B-FB92-6562-BC67-95A904876063}"/>
              </a:ext>
            </a:extLst>
          </p:cNvPr>
          <p:cNvSpPr txBox="1"/>
          <p:nvPr/>
        </p:nvSpPr>
        <p:spPr>
          <a:xfrm>
            <a:off x="679840" y="1270685"/>
            <a:ext cx="1078694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>
              <a:solidFill>
                <a:schemeClr val="bg1"/>
              </a:solidFill>
            </a:endParaRPr>
          </a:p>
          <a:p>
            <a:r>
              <a:rPr lang="nl-NL" dirty="0">
                <a:solidFill>
                  <a:schemeClr val="bg1"/>
                </a:solidFill>
              </a:rPr>
              <a:t>Onze focus:</a:t>
            </a:r>
          </a:p>
          <a:p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bg1"/>
                </a:solidFill>
              </a:rPr>
              <a:t>De gebruiker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bg1"/>
                </a:solidFill>
              </a:rPr>
              <a:t>het inzichtelijk maken van de problemen die samenhangen met benzodiazepinen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bg1"/>
                </a:solidFill>
              </a:rPr>
              <a:t>het belichten van alternatieven voor het gebruik ervan en 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bg1"/>
                </a:solidFill>
              </a:rPr>
              <a:t>het bieden van </a:t>
            </a:r>
            <a:r>
              <a:rPr lang="nl-NL" b="1" dirty="0">
                <a:solidFill>
                  <a:schemeClr val="bg1"/>
                </a:solidFill>
              </a:rPr>
              <a:t>hulpmiddelen</a:t>
            </a:r>
            <a:r>
              <a:rPr lang="nl-NL" dirty="0">
                <a:solidFill>
                  <a:schemeClr val="bg1"/>
                </a:solidFill>
              </a:rPr>
              <a:t> voor zorgprofessionals om patiënten met het benzodiazepine-ontwenningssyndroom te helpen. </a:t>
            </a:r>
          </a:p>
          <a:p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636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0CC1E854-80B4-4860-8D15-66805CD9B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984" y="6130344"/>
            <a:ext cx="1182663" cy="493151"/>
          </a:xfrm>
          <a:prstGeom prst="round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FCA26049-1C4C-12FE-796F-AA867448576C}"/>
              </a:ext>
            </a:extLst>
          </p:cNvPr>
          <p:cNvSpPr/>
          <p:nvPr/>
        </p:nvSpPr>
        <p:spPr>
          <a:xfrm>
            <a:off x="679841" y="387394"/>
            <a:ext cx="5765031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b="1" dirty="0">
                <a:solidFill>
                  <a:schemeClr val="bg1"/>
                </a:solidFill>
                <a:latin typeface="Odudo Soft Semi Bold" panose="00000700000000000000" pitchFamily="50" charset="0"/>
              </a:rPr>
              <a:t>Benzomoe: regionale aanpak</a:t>
            </a:r>
            <a:endParaRPr lang="nl-NL" sz="1600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9BF9EC2-AE15-348A-18EF-6373C69390C1}"/>
              </a:ext>
            </a:extLst>
          </p:cNvPr>
          <p:cNvSpPr txBox="1"/>
          <p:nvPr/>
        </p:nvSpPr>
        <p:spPr>
          <a:xfrm>
            <a:off x="702527" y="1270685"/>
            <a:ext cx="10786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Odudo Soft Light" panose="00000400000000000000" pitchFamily="50" charset="0"/>
              </a:rPr>
              <a:t>In drie stappen de eerste resultaten</a:t>
            </a:r>
            <a:endParaRPr lang="nl-NL" sz="1400" dirty="0">
              <a:solidFill>
                <a:schemeClr val="bg1"/>
              </a:solidFill>
              <a:latin typeface="Odudo Soft Light" panose="00000400000000000000" pitchFamily="50" charset="0"/>
            </a:endParaRP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281BE343-9822-08D4-74A5-1F87A0753BB9}"/>
              </a:ext>
            </a:extLst>
          </p:cNvPr>
          <p:cNvSpPr/>
          <p:nvPr/>
        </p:nvSpPr>
        <p:spPr>
          <a:xfrm>
            <a:off x="3153398" y="1905712"/>
            <a:ext cx="2811566" cy="41447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BD581C2-FE08-BE76-D009-4F9E77551E70}"/>
              </a:ext>
            </a:extLst>
          </p:cNvPr>
          <p:cNvSpPr txBox="1"/>
          <p:nvPr/>
        </p:nvSpPr>
        <p:spPr>
          <a:xfrm>
            <a:off x="3410120" y="2098203"/>
            <a:ext cx="2272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  <a:t>Stap 1</a:t>
            </a:r>
            <a:br>
              <a:rPr lang="nl-NL" b="1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</a:br>
            <a:r>
              <a:rPr lang="nl-NL" b="1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  <a:t>Analyse</a:t>
            </a:r>
            <a:endParaRPr lang="nl-NL" sz="1400" b="1" dirty="0">
              <a:solidFill>
                <a:sysClr val="windowText" lastClr="000000"/>
              </a:solidFill>
              <a:latin typeface="Odudo Soft Light" panose="00000400000000000000" pitchFamily="50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80AA389-4092-3F45-2830-88F50ED75392}"/>
              </a:ext>
            </a:extLst>
          </p:cNvPr>
          <p:cNvSpPr txBox="1"/>
          <p:nvPr/>
        </p:nvSpPr>
        <p:spPr>
          <a:xfrm>
            <a:off x="3388929" y="2969795"/>
            <a:ext cx="227283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 b="1" dirty="0">
                <a:solidFill>
                  <a:sysClr val="windowText" lastClr="000000"/>
                </a:solidFill>
              </a:rPr>
              <a:t>Uitkomst:</a:t>
            </a: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Bepalen bij wie we beginnen.</a:t>
            </a:r>
          </a:p>
          <a:p>
            <a:pPr algn="ctr"/>
            <a:endParaRPr lang="nl-NL" sz="1600" b="1" dirty="0">
              <a:solidFill>
                <a:sysClr val="windowText" lastClr="000000"/>
              </a:solidFill>
            </a:endParaRPr>
          </a:p>
          <a:p>
            <a:pPr algn="ctr"/>
            <a:r>
              <a:rPr lang="nl-NL" sz="1600" b="1" dirty="0">
                <a:solidFill>
                  <a:sysClr val="windowText" lastClr="000000"/>
                </a:solidFill>
              </a:rPr>
              <a:t>Wat is hier voor nodig?</a:t>
            </a: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Apotheek: Uitdraai SFK</a:t>
            </a:r>
            <a:br>
              <a:rPr lang="nl-NL" sz="1600" dirty="0">
                <a:solidFill>
                  <a:sysClr val="windowText" lastClr="000000"/>
                </a:solidFill>
              </a:rPr>
            </a:br>
            <a:endParaRPr lang="nl-NL" sz="1600" dirty="0">
              <a:solidFill>
                <a:sysClr val="windowText" lastClr="000000"/>
              </a:solidFill>
            </a:endParaRP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Apotheek + huisarts</a:t>
            </a: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bepalen samen gewenste groep en gewenste uitkomst</a:t>
            </a:r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1A835F1A-3E60-C70B-D144-64E66320F646}"/>
              </a:ext>
            </a:extLst>
          </p:cNvPr>
          <p:cNvSpPr/>
          <p:nvPr/>
        </p:nvSpPr>
        <p:spPr>
          <a:xfrm>
            <a:off x="6096000" y="1905712"/>
            <a:ext cx="2811566" cy="41447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A7CAD75-1E51-1049-BBEA-480DEFFB2391}"/>
              </a:ext>
            </a:extLst>
          </p:cNvPr>
          <p:cNvSpPr txBox="1"/>
          <p:nvPr/>
        </p:nvSpPr>
        <p:spPr>
          <a:xfrm>
            <a:off x="6352722" y="2098203"/>
            <a:ext cx="2272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  <a:t>Stap 2</a:t>
            </a:r>
            <a:br>
              <a:rPr lang="nl-NL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</a:br>
            <a:r>
              <a:rPr lang="nl-NL" b="1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  <a:t>Interventie</a:t>
            </a:r>
            <a:endParaRPr lang="nl-NL" sz="1400" b="1" dirty="0">
              <a:solidFill>
                <a:sysClr val="windowText" lastClr="000000"/>
              </a:solidFill>
              <a:latin typeface="Odudo Soft Light" panose="00000400000000000000" pitchFamily="50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B88942E-B117-7B1E-AE0D-524F219C678B}"/>
              </a:ext>
            </a:extLst>
          </p:cNvPr>
          <p:cNvSpPr txBox="1"/>
          <p:nvPr/>
        </p:nvSpPr>
        <p:spPr>
          <a:xfrm>
            <a:off x="6287203" y="2969795"/>
            <a:ext cx="240386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 b="1" dirty="0">
                <a:solidFill>
                  <a:sysClr val="windowText" lastClr="000000"/>
                </a:solidFill>
              </a:rPr>
              <a:t>Uitkomst:</a:t>
            </a: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Leren over gewenste aanpak en samenwerking</a:t>
            </a:r>
          </a:p>
          <a:p>
            <a:pPr algn="ctr"/>
            <a:endParaRPr lang="nl-NL" sz="1600" b="1" dirty="0">
              <a:solidFill>
                <a:sysClr val="windowText" lastClr="000000"/>
              </a:solidFill>
            </a:endParaRPr>
          </a:p>
          <a:p>
            <a:pPr algn="ctr"/>
            <a:r>
              <a:rPr lang="nl-NL" sz="1600" b="1" dirty="0">
                <a:solidFill>
                  <a:sysClr val="windowText" lastClr="000000"/>
                </a:solidFill>
              </a:rPr>
              <a:t>Wat is hier voor nodig?</a:t>
            </a: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Huisarts: uitdelen maximaal 50 </a:t>
            </a:r>
            <a:r>
              <a:rPr lang="nl-NL" sz="1600" dirty="0" err="1">
                <a:solidFill>
                  <a:sysClr val="windowText" lastClr="000000"/>
                </a:solidFill>
              </a:rPr>
              <a:t>Benzo</a:t>
            </a:r>
            <a:r>
              <a:rPr lang="nl-NL" sz="1600" dirty="0">
                <a:solidFill>
                  <a:sysClr val="windowText" lastClr="000000"/>
                </a:solidFill>
              </a:rPr>
              <a:t>-boekjes bij eerste gebruik</a:t>
            </a:r>
          </a:p>
          <a:p>
            <a:pPr algn="ctr"/>
            <a:endParaRPr lang="nl-NL" sz="1600" dirty="0">
              <a:solidFill>
                <a:sysClr val="windowText" lastClr="000000"/>
              </a:solidFill>
            </a:endParaRP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Apotheek: uitdelen maximaal 50 Benzomoe-doosjes bij herhaalrecept</a:t>
            </a:r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AB347849-20B7-F43B-00E7-C6A7D3116C02}"/>
              </a:ext>
            </a:extLst>
          </p:cNvPr>
          <p:cNvSpPr/>
          <p:nvPr/>
        </p:nvSpPr>
        <p:spPr>
          <a:xfrm>
            <a:off x="9038602" y="1905712"/>
            <a:ext cx="2811566" cy="41447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5AF0BE41-5F98-AACA-46F6-C0592E13A2E9}"/>
              </a:ext>
            </a:extLst>
          </p:cNvPr>
          <p:cNvSpPr txBox="1"/>
          <p:nvPr/>
        </p:nvSpPr>
        <p:spPr>
          <a:xfrm>
            <a:off x="9295324" y="2098203"/>
            <a:ext cx="2272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  <a:t>Stap 3</a:t>
            </a:r>
            <a:br>
              <a:rPr lang="nl-NL" b="1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</a:br>
            <a:r>
              <a:rPr lang="nl-NL" b="1" dirty="0">
                <a:solidFill>
                  <a:sysClr val="windowText" lastClr="000000"/>
                </a:solidFill>
                <a:latin typeface="Odudo Soft Light" panose="00000400000000000000" pitchFamily="50" charset="0"/>
              </a:rPr>
              <a:t>Resultaten</a:t>
            </a:r>
            <a:endParaRPr lang="nl-NL" sz="1400" b="1" dirty="0">
              <a:solidFill>
                <a:sysClr val="windowText" lastClr="000000"/>
              </a:solidFill>
              <a:latin typeface="Odudo Soft Light" panose="00000400000000000000" pitchFamily="50" charset="0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2AB47034-41E4-7089-63A2-B7217268E028}"/>
              </a:ext>
            </a:extLst>
          </p:cNvPr>
          <p:cNvSpPr txBox="1"/>
          <p:nvPr/>
        </p:nvSpPr>
        <p:spPr>
          <a:xfrm>
            <a:off x="9274133" y="2969795"/>
            <a:ext cx="227283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 b="1" dirty="0">
                <a:solidFill>
                  <a:sysClr val="windowText" lastClr="000000"/>
                </a:solidFill>
              </a:rPr>
              <a:t>Uitkomst:</a:t>
            </a: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Vervolgstappen vormgeven</a:t>
            </a:r>
          </a:p>
          <a:p>
            <a:pPr algn="ctr"/>
            <a:endParaRPr lang="nl-NL" sz="1600" b="1" dirty="0">
              <a:solidFill>
                <a:sysClr val="windowText" lastClr="000000"/>
              </a:solidFill>
            </a:endParaRPr>
          </a:p>
          <a:p>
            <a:pPr algn="ctr"/>
            <a:r>
              <a:rPr lang="nl-NL" sz="1600" b="1" dirty="0">
                <a:solidFill>
                  <a:sysClr val="windowText" lastClr="000000"/>
                </a:solidFill>
              </a:rPr>
              <a:t>Wat is hier voor nodig?</a:t>
            </a:r>
          </a:p>
          <a:p>
            <a:pPr algn="ctr"/>
            <a:r>
              <a:rPr lang="nl-NL" sz="1600" dirty="0">
                <a:solidFill>
                  <a:sysClr val="windowText" lastClr="000000"/>
                </a:solidFill>
              </a:rPr>
              <a:t>Analyse van de resultaten van de eerste 50 dagen.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315C47E7-7182-CD0C-022A-B8A4E070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74799">
            <a:off x="440879" y="2429436"/>
            <a:ext cx="2171645" cy="3097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531579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Microsoft Office PowerPoint</Application>
  <PresentationFormat>Breedbeeld</PresentationFormat>
  <Paragraphs>42</Paragraphs>
  <Slides>6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Odudo Soft Light</vt:lpstr>
      <vt:lpstr>Odudo Soft Semi Bold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Klaas Jan Bolt</dc:creator>
  <cp:lastModifiedBy>Klaas Jan Bolt</cp:lastModifiedBy>
  <cp:revision>278</cp:revision>
  <dcterms:created xsi:type="dcterms:W3CDTF">2020-02-29T09:08:30Z</dcterms:created>
  <dcterms:modified xsi:type="dcterms:W3CDTF">2025-04-26T06:50:03Z</dcterms:modified>
</cp:coreProperties>
</file>